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50" r:id="rId3"/>
    <p:sldId id="380" r:id="rId4"/>
    <p:sldId id="384" r:id="rId5"/>
    <p:sldId id="385" r:id="rId6"/>
    <p:sldId id="361" r:id="rId7"/>
    <p:sldId id="378" r:id="rId8"/>
    <p:sldId id="366" r:id="rId9"/>
    <p:sldId id="321" r:id="rId10"/>
    <p:sldId id="372" r:id="rId11"/>
    <p:sldId id="373" r:id="rId12"/>
    <p:sldId id="374" r:id="rId13"/>
    <p:sldId id="349" r:id="rId14"/>
    <p:sldId id="383" r:id="rId15"/>
    <p:sldId id="375" r:id="rId16"/>
    <p:sldId id="376" r:id="rId17"/>
    <p:sldId id="377" r:id="rId18"/>
    <p:sldId id="379" r:id="rId19"/>
    <p:sldId id="371" r:id="rId20"/>
    <p:sldId id="331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9900"/>
    <a:srgbClr val="800080"/>
    <a:srgbClr val="008000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79" d="100"/>
          <a:sy n="79" d="100"/>
        </p:scale>
        <p:origin x="35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1B5FD6C-2266-4404-ABA7-E92906E7B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B5FD6C-2266-4404-ABA7-E92906E7B32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B5FD6C-2266-4404-ABA7-E92906E7B32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B5FD6C-2266-4404-ABA7-E92906E7B32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95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B5FD6C-2266-4404-ABA7-E92906E7B32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1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C5ECED-E4C8-45C4-800F-81914B2E5383}" type="slidenum">
              <a:rPr lang="en-US" altLang="en-US" sz="1200" b="0" smtClean="0">
                <a:latin typeface="Times New Roman" panose="02020603050405020304" pitchFamily="18" charset="0"/>
              </a:rPr>
              <a:pPr/>
              <a:t>14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41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45B2E-0C69-4A4D-88D2-0350B374D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614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A2A7-4F8B-449D-9578-84E176F93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8428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1F335-0393-4435-847F-3577840D8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461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60102-AB7C-4CDA-9718-B67C90761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826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4A861-415D-4FD9-BCE5-6105AC501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7363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58880-7F65-4C6E-8C92-44F0DA0CE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5796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C0EA2-619F-4D7E-A7D0-87D15049E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51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B0B47-F08C-40D0-9F96-34DC58A09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7718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7AC4D-7D18-4CC7-AE6A-2BCF2988D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2208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5CAD0-E0EF-4D51-82BA-92B773B4C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88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F116-2F56-4BFA-8116-169E31CCF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9892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DE79C-08B4-482E-97BC-E1C3D8A6A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7893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Bo Arvidson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783958D6-8A1F-4706-835F-72B73D64C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F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F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F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FF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3333FF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3333FF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3333FF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3333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8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8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99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99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99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99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99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Progress Report</a:t>
            </a:r>
          </a:p>
          <a:p>
            <a:pPr eaLnBrk="1" hangingPunct="1"/>
            <a:r>
              <a:rPr lang="en-US" altLang="en-US" b="1" dirty="0"/>
              <a:t>April, 2016</a:t>
            </a:r>
          </a:p>
        </p:txBody>
      </p:sp>
      <p:sp>
        <p:nvSpPr>
          <p:cNvPr id="15363" name="Freeform 7"/>
          <p:cNvSpPr>
            <a:spLocks/>
          </p:cNvSpPr>
          <p:nvPr/>
        </p:nvSpPr>
        <p:spPr bwMode="auto">
          <a:xfrm>
            <a:off x="4202113" y="1636713"/>
            <a:ext cx="565150" cy="593725"/>
          </a:xfrm>
          <a:custGeom>
            <a:avLst/>
            <a:gdLst>
              <a:gd name="T0" fmla="*/ 2147483646 w 711"/>
              <a:gd name="T1" fmla="*/ 0 h 374"/>
              <a:gd name="T2" fmla="*/ 2147483646 w 711"/>
              <a:gd name="T3" fmla="*/ 2147483646 h 374"/>
              <a:gd name="T4" fmla="*/ 2147483646 w 711"/>
              <a:gd name="T5" fmla="*/ 2147483646 h 374"/>
              <a:gd name="T6" fmla="*/ 2147483646 w 711"/>
              <a:gd name="T7" fmla="*/ 2147483646 h 374"/>
              <a:gd name="T8" fmla="*/ 2147483646 w 711"/>
              <a:gd name="T9" fmla="*/ 2147483646 h 374"/>
              <a:gd name="T10" fmla="*/ 2147483646 w 711"/>
              <a:gd name="T11" fmla="*/ 2147483646 h 374"/>
              <a:gd name="T12" fmla="*/ 2147483646 w 711"/>
              <a:gd name="T13" fmla="*/ 2147483646 h 374"/>
              <a:gd name="T14" fmla="*/ 2147483646 w 711"/>
              <a:gd name="T15" fmla="*/ 2147483646 h 374"/>
              <a:gd name="T16" fmla="*/ 2147483646 w 711"/>
              <a:gd name="T17" fmla="*/ 2147483646 h 374"/>
              <a:gd name="T18" fmla="*/ 2147483646 w 711"/>
              <a:gd name="T19" fmla="*/ 2147483646 h 374"/>
              <a:gd name="T20" fmla="*/ 2147483646 w 711"/>
              <a:gd name="T21" fmla="*/ 2147483646 h 374"/>
              <a:gd name="T22" fmla="*/ 2147483646 w 711"/>
              <a:gd name="T23" fmla="*/ 2147483646 h 374"/>
              <a:gd name="T24" fmla="*/ 2147483646 w 711"/>
              <a:gd name="T25" fmla="*/ 2147483646 h 374"/>
              <a:gd name="T26" fmla="*/ 2147483646 w 711"/>
              <a:gd name="T27" fmla="*/ 2147483646 h 374"/>
              <a:gd name="T28" fmla="*/ 2147483646 w 711"/>
              <a:gd name="T29" fmla="*/ 2147483646 h 374"/>
              <a:gd name="T30" fmla="*/ 2147483646 w 711"/>
              <a:gd name="T31" fmla="*/ 2147483646 h 374"/>
              <a:gd name="T32" fmla="*/ 2147483646 w 711"/>
              <a:gd name="T33" fmla="*/ 2147483646 h 374"/>
              <a:gd name="T34" fmla="*/ 0 w 711"/>
              <a:gd name="T35" fmla="*/ 2147483646 h 374"/>
              <a:gd name="T36" fmla="*/ 2147483646 w 711"/>
              <a:gd name="T37" fmla="*/ 2147483646 h 374"/>
              <a:gd name="T38" fmla="*/ 2147483646 w 711"/>
              <a:gd name="T39" fmla="*/ 0 h 37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11"/>
              <a:gd name="T61" fmla="*/ 0 h 374"/>
              <a:gd name="T62" fmla="*/ 711 w 711"/>
              <a:gd name="T63" fmla="*/ 374 h 37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11" h="374">
                <a:moveTo>
                  <a:pt x="360" y="0"/>
                </a:moveTo>
                <a:lnTo>
                  <a:pt x="321" y="42"/>
                </a:lnTo>
                <a:lnTo>
                  <a:pt x="360" y="42"/>
                </a:lnTo>
                <a:lnTo>
                  <a:pt x="360" y="77"/>
                </a:lnTo>
                <a:lnTo>
                  <a:pt x="286" y="77"/>
                </a:lnTo>
                <a:lnTo>
                  <a:pt x="246" y="119"/>
                </a:lnTo>
                <a:lnTo>
                  <a:pt x="362" y="119"/>
                </a:lnTo>
                <a:lnTo>
                  <a:pt x="362" y="157"/>
                </a:lnTo>
                <a:lnTo>
                  <a:pt x="211" y="157"/>
                </a:lnTo>
                <a:lnTo>
                  <a:pt x="170" y="198"/>
                </a:lnTo>
                <a:lnTo>
                  <a:pt x="362" y="198"/>
                </a:lnTo>
                <a:lnTo>
                  <a:pt x="362" y="238"/>
                </a:lnTo>
                <a:lnTo>
                  <a:pt x="131" y="238"/>
                </a:lnTo>
                <a:lnTo>
                  <a:pt x="90" y="282"/>
                </a:lnTo>
                <a:lnTo>
                  <a:pt x="362" y="282"/>
                </a:lnTo>
                <a:lnTo>
                  <a:pt x="362" y="328"/>
                </a:lnTo>
                <a:lnTo>
                  <a:pt x="44" y="328"/>
                </a:lnTo>
                <a:lnTo>
                  <a:pt x="0" y="374"/>
                </a:lnTo>
                <a:lnTo>
                  <a:pt x="711" y="372"/>
                </a:lnTo>
                <a:lnTo>
                  <a:pt x="36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3252788" y="685800"/>
            <a:ext cx="2465387" cy="2463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800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3251200" y="685800"/>
            <a:ext cx="2465388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800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6" name="Oval 10"/>
          <p:cNvSpPr>
            <a:spLocks noChangeArrowheads="1"/>
          </p:cNvSpPr>
          <p:nvPr/>
        </p:nvSpPr>
        <p:spPr bwMode="auto">
          <a:xfrm>
            <a:off x="3481388" y="882650"/>
            <a:ext cx="2136775" cy="2135188"/>
          </a:xfrm>
          <a:prstGeom prst="ellipse">
            <a:avLst/>
          </a:prstGeom>
          <a:solidFill>
            <a:srgbClr val="C0C0C0"/>
          </a:solidFill>
          <a:ln w="0">
            <a:solidFill>
              <a:srgbClr val="C0C0C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800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7" name="Oval 11"/>
          <p:cNvSpPr>
            <a:spLocks noChangeArrowheads="1"/>
          </p:cNvSpPr>
          <p:nvPr/>
        </p:nvSpPr>
        <p:spPr bwMode="auto">
          <a:xfrm>
            <a:off x="3382963" y="817563"/>
            <a:ext cx="2136775" cy="2135187"/>
          </a:xfrm>
          <a:prstGeom prst="ellipse">
            <a:avLst/>
          </a:prstGeom>
          <a:solidFill>
            <a:srgbClr val="00C0C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800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8" name="Freeform 12"/>
          <p:cNvSpPr>
            <a:spLocks/>
          </p:cNvSpPr>
          <p:nvPr/>
        </p:nvSpPr>
        <p:spPr bwMode="auto">
          <a:xfrm>
            <a:off x="3644900" y="817563"/>
            <a:ext cx="822325" cy="2135187"/>
          </a:xfrm>
          <a:custGeom>
            <a:avLst/>
            <a:gdLst>
              <a:gd name="T0" fmla="*/ 2147483646 w 518"/>
              <a:gd name="T1" fmla="*/ 2147483646 h 1345"/>
              <a:gd name="T2" fmla="*/ 2147483646 w 518"/>
              <a:gd name="T3" fmla="*/ 2147483646 h 1345"/>
              <a:gd name="T4" fmla="*/ 2147483646 w 518"/>
              <a:gd name="T5" fmla="*/ 2147483646 h 1345"/>
              <a:gd name="T6" fmla="*/ 2147483646 w 518"/>
              <a:gd name="T7" fmla="*/ 2147483646 h 1345"/>
              <a:gd name="T8" fmla="*/ 2147483646 w 518"/>
              <a:gd name="T9" fmla="*/ 2147483646 h 1345"/>
              <a:gd name="T10" fmla="*/ 0 w 518"/>
              <a:gd name="T11" fmla="*/ 2147483646 h 1345"/>
              <a:gd name="T12" fmla="*/ 0 w 518"/>
              <a:gd name="T13" fmla="*/ 2147483646 h 1345"/>
              <a:gd name="T14" fmla="*/ 2147483646 w 518"/>
              <a:gd name="T15" fmla="*/ 2147483646 h 1345"/>
              <a:gd name="T16" fmla="*/ 2147483646 w 518"/>
              <a:gd name="T17" fmla="*/ 2147483646 h 1345"/>
              <a:gd name="T18" fmla="*/ 2147483646 w 518"/>
              <a:gd name="T19" fmla="*/ 2147483646 h 1345"/>
              <a:gd name="T20" fmla="*/ 2147483646 w 518"/>
              <a:gd name="T21" fmla="*/ 2147483646 h 1345"/>
              <a:gd name="T22" fmla="*/ 2147483646 w 518"/>
              <a:gd name="T23" fmla="*/ 0 h 134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8"/>
              <a:gd name="T37" fmla="*/ 0 h 1345"/>
              <a:gd name="T38" fmla="*/ 518 w 518"/>
              <a:gd name="T39" fmla="*/ 1345 h 134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8" h="1345">
                <a:moveTo>
                  <a:pt x="518" y="1345"/>
                </a:moveTo>
                <a:lnTo>
                  <a:pt x="249" y="1221"/>
                </a:lnTo>
                <a:lnTo>
                  <a:pt x="125" y="1055"/>
                </a:lnTo>
                <a:lnTo>
                  <a:pt x="63" y="931"/>
                </a:lnTo>
                <a:lnTo>
                  <a:pt x="21" y="786"/>
                </a:lnTo>
                <a:lnTo>
                  <a:pt x="0" y="683"/>
                </a:lnTo>
                <a:lnTo>
                  <a:pt x="0" y="558"/>
                </a:lnTo>
                <a:lnTo>
                  <a:pt x="63" y="372"/>
                </a:lnTo>
                <a:lnTo>
                  <a:pt x="145" y="227"/>
                </a:lnTo>
                <a:lnTo>
                  <a:pt x="290" y="83"/>
                </a:lnTo>
                <a:lnTo>
                  <a:pt x="352" y="62"/>
                </a:lnTo>
                <a:lnTo>
                  <a:pt x="477" y="0"/>
                </a:lnTo>
              </a:path>
            </a:pathLst>
          </a:custGeom>
          <a:noFill/>
          <a:ln w="0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13"/>
          <p:cNvSpPr>
            <a:spLocks noChangeShapeType="1"/>
          </p:cNvSpPr>
          <p:nvPr/>
        </p:nvSpPr>
        <p:spPr bwMode="auto">
          <a:xfrm flipV="1">
            <a:off x="4500563" y="817563"/>
            <a:ext cx="1587" cy="2135187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4"/>
          <p:cNvSpPr>
            <a:spLocks/>
          </p:cNvSpPr>
          <p:nvPr/>
        </p:nvSpPr>
        <p:spPr bwMode="auto">
          <a:xfrm>
            <a:off x="4073525" y="817563"/>
            <a:ext cx="393700" cy="2101850"/>
          </a:xfrm>
          <a:custGeom>
            <a:avLst/>
            <a:gdLst>
              <a:gd name="T0" fmla="*/ 2147483646 w 248"/>
              <a:gd name="T1" fmla="*/ 2147483646 h 1324"/>
              <a:gd name="T2" fmla="*/ 2147483646 w 248"/>
              <a:gd name="T3" fmla="*/ 2147483646 h 1324"/>
              <a:gd name="T4" fmla="*/ 0 w 248"/>
              <a:gd name="T5" fmla="*/ 2147483646 h 1324"/>
              <a:gd name="T6" fmla="*/ 0 w 248"/>
              <a:gd name="T7" fmla="*/ 2147483646 h 1324"/>
              <a:gd name="T8" fmla="*/ 2147483646 w 248"/>
              <a:gd name="T9" fmla="*/ 2147483646 h 1324"/>
              <a:gd name="T10" fmla="*/ 2147483646 w 248"/>
              <a:gd name="T11" fmla="*/ 2147483646 h 1324"/>
              <a:gd name="T12" fmla="*/ 2147483646 w 248"/>
              <a:gd name="T13" fmla="*/ 2147483646 h 1324"/>
              <a:gd name="T14" fmla="*/ 2147483646 w 248"/>
              <a:gd name="T15" fmla="*/ 0 h 13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8"/>
              <a:gd name="T25" fmla="*/ 0 h 1324"/>
              <a:gd name="T26" fmla="*/ 248 w 248"/>
              <a:gd name="T27" fmla="*/ 1324 h 13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8" h="1324">
                <a:moveTo>
                  <a:pt x="248" y="1324"/>
                </a:moveTo>
                <a:lnTo>
                  <a:pt x="124" y="1138"/>
                </a:lnTo>
                <a:lnTo>
                  <a:pt x="0" y="827"/>
                </a:lnTo>
                <a:lnTo>
                  <a:pt x="0" y="579"/>
                </a:lnTo>
                <a:lnTo>
                  <a:pt x="20" y="434"/>
                </a:lnTo>
                <a:lnTo>
                  <a:pt x="62" y="289"/>
                </a:lnTo>
                <a:lnTo>
                  <a:pt x="124" y="145"/>
                </a:lnTo>
                <a:lnTo>
                  <a:pt x="248" y="0"/>
                </a:lnTo>
              </a:path>
            </a:pathLst>
          </a:custGeom>
          <a:noFill/>
          <a:ln w="0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15"/>
          <p:cNvSpPr>
            <a:spLocks/>
          </p:cNvSpPr>
          <p:nvPr/>
        </p:nvSpPr>
        <p:spPr bwMode="auto">
          <a:xfrm>
            <a:off x="4500563" y="817563"/>
            <a:ext cx="820737" cy="2135187"/>
          </a:xfrm>
          <a:custGeom>
            <a:avLst/>
            <a:gdLst>
              <a:gd name="T0" fmla="*/ 0 w 517"/>
              <a:gd name="T1" fmla="*/ 2147483646 h 1345"/>
              <a:gd name="T2" fmla="*/ 2147483646 w 517"/>
              <a:gd name="T3" fmla="*/ 2147483646 h 1345"/>
              <a:gd name="T4" fmla="*/ 2147483646 w 517"/>
              <a:gd name="T5" fmla="*/ 2147483646 h 1345"/>
              <a:gd name="T6" fmla="*/ 2147483646 w 517"/>
              <a:gd name="T7" fmla="*/ 2147483646 h 1345"/>
              <a:gd name="T8" fmla="*/ 2147483646 w 517"/>
              <a:gd name="T9" fmla="*/ 2147483646 h 1345"/>
              <a:gd name="T10" fmla="*/ 2147483646 w 517"/>
              <a:gd name="T11" fmla="*/ 2147483646 h 1345"/>
              <a:gd name="T12" fmla="*/ 2147483646 w 517"/>
              <a:gd name="T13" fmla="*/ 2147483646 h 1345"/>
              <a:gd name="T14" fmla="*/ 2147483646 w 517"/>
              <a:gd name="T15" fmla="*/ 2147483646 h 1345"/>
              <a:gd name="T16" fmla="*/ 2147483646 w 517"/>
              <a:gd name="T17" fmla="*/ 2147483646 h 1345"/>
              <a:gd name="T18" fmla="*/ 2147483646 w 517"/>
              <a:gd name="T19" fmla="*/ 2147483646 h 1345"/>
              <a:gd name="T20" fmla="*/ 2147483646 w 517"/>
              <a:gd name="T21" fmla="*/ 2147483646 h 1345"/>
              <a:gd name="T22" fmla="*/ 2147483646 w 517"/>
              <a:gd name="T23" fmla="*/ 0 h 134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7"/>
              <a:gd name="T37" fmla="*/ 0 h 1345"/>
              <a:gd name="T38" fmla="*/ 517 w 517"/>
              <a:gd name="T39" fmla="*/ 1345 h 134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7" h="1345">
                <a:moveTo>
                  <a:pt x="0" y="1345"/>
                </a:moveTo>
                <a:lnTo>
                  <a:pt x="269" y="1221"/>
                </a:lnTo>
                <a:lnTo>
                  <a:pt x="393" y="1055"/>
                </a:lnTo>
                <a:lnTo>
                  <a:pt x="455" y="931"/>
                </a:lnTo>
                <a:lnTo>
                  <a:pt x="497" y="786"/>
                </a:lnTo>
                <a:lnTo>
                  <a:pt x="517" y="683"/>
                </a:lnTo>
                <a:lnTo>
                  <a:pt x="517" y="558"/>
                </a:lnTo>
                <a:lnTo>
                  <a:pt x="455" y="372"/>
                </a:lnTo>
                <a:lnTo>
                  <a:pt x="373" y="227"/>
                </a:lnTo>
                <a:lnTo>
                  <a:pt x="228" y="83"/>
                </a:lnTo>
                <a:lnTo>
                  <a:pt x="165" y="62"/>
                </a:lnTo>
                <a:lnTo>
                  <a:pt x="41" y="0"/>
                </a:lnTo>
              </a:path>
            </a:pathLst>
          </a:custGeom>
          <a:noFill/>
          <a:ln w="0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Freeform 16"/>
          <p:cNvSpPr>
            <a:spLocks/>
          </p:cNvSpPr>
          <p:nvPr/>
        </p:nvSpPr>
        <p:spPr bwMode="auto">
          <a:xfrm>
            <a:off x="4500563" y="817563"/>
            <a:ext cx="393700" cy="2101850"/>
          </a:xfrm>
          <a:custGeom>
            <a:avLst/>
            <a:gdLst>
              <a:gd name="T0" fmla="*/ 0 w 248"/>
              <a:gd name="T1" fmla="*/ 2147483646 h 1324"/>
              <a:gd name="T2" fmla="*/ 2147483646 w 248"/>
              <a:gd name="T3" fmla="*/ 2147483646 h 1324"/>
              <a:gd name="T4" fmla="*/ 2147483646 w 248"/>
              <a:gd name="T5" fmla="*/ 2147483646 h 1324"/>
              <a:gd name="T6" fmla="*/ 2147483646 w 248"/>
              <a:gd name="T7" fmla="*/ 2147483646 h 1324"/>
              <a:gd name="T8" fmla="*/ 2147483646 w 248"/>
              <a:gd name="T9" fmla="*/ 2147483646 h 1324"/>
              <a:gd name="T10" fmla="*/ 2147483646 w 248"/>
              <a:gd name="T11" fmla="*/ 2147483646 h 1324"/>
              <a:gd name="T12" fmla="*/ 2147483646 w 248"/>
              <a:gd name="T13" fmla="*/ 2147483646 h 1324"/>
              <a:gd name="T14" fmla="*/ 0 w 248"/>
              <a:gd name="T15" fmla="*/ 0 h 13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8"/>
              <a:gd name="T25" fmla="*/ 0 h 1324"/>
              <a:gd name="T26" fmla="*/ 248 w 248"/>
              <a:gd name="T27" fmla="*/ 1324 h 13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8" h="1324">
                <a:moveTo>
                  <a:pt x="0" y="1324"/>
                </a:moveTo>
                <a:lnTo>
                  <a:pt x="124" y="1138"/>
                </a:lnTo>
                <a:lnTo>
                  <a:pt x="248" y="827"/>
                </a:lnTo>
                <a:lnTo>
                  <a:pt x="248" y="579"/>
                </a:lnTo>
                <a:lnTo>
                  <a:pt x="228" y="434"/>
                </a:lnTo>
                <a:lnTo>
                  <a:pt x="186" y="289"/>
                </a:lnTo>
                <a:lnTo>
                  <a:pt x="124" y="14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7"/>
          <p:cNvSpPr>
            <a:spLocks noChangeShapeType="1"/>
          </p:cNvSpPr>
          <p:nvPr/>
        </p:nvSpPr>
        <p:spPr bwMode="auto">
          <a:xfrm>
            <a:off x="3382963" y="1901825"/>
            <a:ext cx="2136775" cy="1588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Freeform 18"/>
          <p:cNvSpPr>
            <a:spLocks/>
          </p:cNvSpPr>
          <p:nvPr/>
        </p:nvSpPr>
        <p:spPr bwMode="auto">
          <a:xfrm>
            <a:off x="3644900" y="2360613"/>
            <a:ext cx="1644650" cy="196850"/>
          </a:xfrm>
          <a:custGeom>
            <a:avLst/>
            <a:gdLst>
              <a:gd name="T0" fmla="*/ 0 w 1036"/>
              <a:gd name="T1" fmla="*/ 2147483646 h 124"/>
              <a:gd name="T2" fmla="*/ 2147483646 w 1036"/>
              <a:gd name="T3" fmla="*/ 2147483646 h 124"/>
              <a:gd name="T4" fmla="*/ 2147483646 w 1036"/>
              <a:gd name="T5" fmla="*/ 0 h 124"/>
              <a:gd name="T6" fmla="*/ 2147483646 w 1036"/>
              <a:gd name="T7" fmla="*/ 0 h 124"/>
              <a:gd name="T8" fmla="*/ 2147483646 w 1036"/>
              <a:gd name="T9" fmla="*/ 2147483646 h 124"/>
              <a:gd name="T10" fmla="*/ 2147483646 w 1036"/>
              <a:gd name="T11" fmla="*/ 2147483646 h 124"/>
              <a:gd name="T12" fmla="*/ 2147483646 w 1036"/>
              <a:gd name="T13" fmla="*/ 2147483646 h 124"/>
              <a:gd name="T14" fmla="*/ 2147483646 w 1036"/>
              <a:gd name="T15" fmla="*/ 2147483646 h 1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36"/>
              <a:gd name="T25" fmla="*/ 0 h 124"/>
              <a:gd name="T26" fmla="*/ 1036 w 1036"/>
              <a:gd name="T27" fmla="*/ 124 h 1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36" h="124">
                <a:moveTo>
                  <a:pt x="0" y="104"/>
                </a:moveTo>
                <a:lnTo>
                  <a:pt x="166" y="42"/>
                </a:lnTo>
                <a:lnTo>
                  <a:pt x="352" y="0"/>
                </a:lnTo>
                <a:lnTo>
                  <a:pt x="539" y="0"/>
                </a:lnTo>
                <a:lnTo>
                  <a:pt x="725" y="21"/>
                </a:lnTo>
                <a:lnTo>
                  <a:pt x="849" y="42"/>
                </a:lnTo>
                <a:lnTo>
                  <a:pt x="932" y="83"/>
                </a:lnTo>
                <a:lnTo>
                  <a:pt x="1036" y="124"/>
                </a:lnTo>
              </a:path>
            </a:pathLst>
          </a:custGeom>
          <a:noFill/>
          <a:ln w="0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Freeform 19"/>
          <p:cNvSpPr>
            <a:spLocks/>
          </p:cNvSpPr>
          <p:nvPr/>
        </p:nvSpPr>
        <p:spPr bwMode="auto">
          <a:xfrm>
            <a:off x="3644900" y="1211263"/>
            <a:ext cx="1644650" cy="196850"/>
          </a:xfrm>
          <a:custGeom>
            <a:avLst/>
            <a:gdLst>
              <a:gd name="T0" fmla="*/ 0 w 1036"/>
              <a:gd name="T1" fmla="*/ 2147483646 h 124"/>
              <a:gd name="T2" fmla="*/ 2147483646 w 1036"/>
              <a:gd name="T3" fmla="*/ 2147483646 h 124"/>
              <a:gd name="T4" fmla="*/ 2147483646 w 1036"/>
              <a:gd name="T5" fmla="*/ 2147483646 h 124"/>
              <a:gd name="T6" fmla="*/ 2147483646 w 1036"/>
              <a:gd name="T7" fmla="*/ 2147483646 h 124"/>
              <a:gd name="T8" fmla="*/ 2147483646 w 1036"/>
              <a:gd name="T9" fmla="*/ 2147483646 h 124"/>
              <a:gd name="T10" fmla="*/ 2147483646 w 1036"/>
              <a:gd name="T11" fmla="*/ 2147483646 h 124"/>
              <a:gd name="T12" fmla="*/ 2147483646 w 1036"/>
              <a:gd name="T13" fmla="*/ 2147483646 h 124"/>
              <a:gd name="T14" fmla="*/ 2147483646 w 1036"/>
              <a:gd name="T15" fmla="*/ 0 h 1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36"/>
              <a:gd name="T25" fmla="*/ 0 h 124"/>
              <a:gd name="T26" fmla="*/ 1036 w 1036"/>
              <a:gd name="T27" fmla="*/ 124 h 1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36" h="124">
                <a:moveTo>
                  <a:pt x="0" y="21"/>
                </a:moveTo>
                <a:lnTo>
                  <a:pt x="166" y="83"/>
                </a:lnTo>
                <a:lnTo>
                  <a:pt x="352" y="124"/>
                </a:lnTo>
                <a:lnTo>
                  <a:pt x="539" y="124"/>
                </a:lnTo>
                <a:lnTo>
                  <a:pt x="725" y="104"/>
                </a:lnTo>
                <a:lnTo>
                  <a:pt x="849" y="83"/>
                </a:lnTo>
                <a:lnTo>
                  <a:pt x="932" y="41"/>
                </a:lnTo>
                <a:lnTo>
                  <a:pt x="1036" y="0"/>
                </a:lnTo>
              </a:path>
            </a:pathLst>
          </a:custGeom>
          <a:noFill/>
          <a:ln w="0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Freeform 20"/>
          <p:cNvSpPr>
            <a:spLocks/>
          </p:cNvSpPr>
          <p:nvPr/>
        </p:nvSpPr>
        <p:spPr bwMode="auto">
          <a:xfrm>
            <a:off x="4138613" y="849313"/>
            <a:ext cx="690562" cy="198437"/>
          </a:xfrm>
          <a:custGeom>
            <a:avLst/>
            <a:gdLst>
              <a:gd name="T0" fmla="*/ 0 w 435"/>
              <a:gd name="T1" fmla="*/ 0 h 125"/>
              <a:gd name="T2" fmla="*/ 2147483646 w 435"/>
              <a:gd name="T3" fmla="*/ 2147483646 h 125"/>
              <a:gd name="T4" fmla="*/ 2147483646 w 435"/>
              <a:gd name="T5" fmla="*/ 2147483646 h 125"/>
              <a:gd name="T6" fmla="*/ 2147483646 w 435"/>
              <a:gd name="T7" fmla="*/ 2147483646 h 125"/>
              <a:gd name="T8" fmla="*/ 2147483646 w 435"/>
              <a:gd name="T9" fmla="*/ 2147483646 h 125"/>
              <a:gd name="T10" fmla="*/ 2147483646 w 435"/>
              <a:gd name="T11" fmla="*/ 0 h 125"/>
              <a:gd name="T12" fmla="*/ 2147483646 w 435"/>
              <a:gd name="T13" fmla="*/ 0 h 1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5"/>
              <a:gd name="T22" fmla="*/ 0 h 125"/>
              <a:gd name="T23" fmla="*/ 435 w 435"/>
              <a:gd name="T24" fmla="*/ 125 h 1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5" h="125">
                <a:moveTo>
                  <a:pt x="0" y="0"/>
                </a:moveTo>
                <a:lnTo>
                  <a:pt x="41" y="83"/>
                </a:lnTo>
                <a:lnTo>
                  <a:pt x="62" y="104"/>
                </a:lnTo>
                <a:lnTo>
                  <a:pt x="186" y="125"/>
                </a:lnTo>
                <a:lnTo>
                  <a:pt x="373" y="104"/>
                </a:lnTo>
                <a:lnTo>
                  <a:pt x="414" y="0"/>
                </a:lnTo>
                <a:lnTo>
                  <a:pt x="435" y="0"/>
                </a:lnTo>
              </a:path>
            </a:pathLst>
          </a:custGeom>
          <a:noFill/>
          <a:ln w="0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Freeform 21"/>
          <p:cNvSpPr>
            <a:spLocks/>
          </p:cNvSpPr>
          <p:nvPr/>
        </p:nvSpPr>
        <p:spPr bwMode="auto">
          <a:xfrm>
            <a:off x="4138613" y="2722563"/>
            <a:ext cx="690562" cy="196850"/>
          </a:xfrm>
          <a:custGeom>
            <a:avLst/>
            <a:gdLst>
              <a:gd name="T0" fmla="*/ 0 w 435"/>
              <a:gd name="T1" fmla="*/ 2147483646 h 124"/>
              <a:gd name="T2" fmla="*/ 2147483646 w 435"/>
              <a:gd name="T3" fmla="*/ 2147483646 h 124"/>
              <a:gd name="T4" fmla="*/ 2147483646 w 435"/>
              <a:gd name="T5" fmla="*/ 2147483646 h 124"/>
              <a:gd name="T6" fmla="*/ 2147483646 w 435"/>
              <a:gd name="T7" fmla="*/ 0 h 124"/>
              <a:gd name="T8" fmla="*/ 2147483646 w 435"/>
              <a:gd name="T9" fmla="*/ 2147483646 h 124"/>
              <a:gd name="T10" fmla="*/ 2147483646 w 435"/>
              <a:gd name="T11" fmla="*/ 2147483646 h 124"/>
              <a:gd name="T12" fmla="*/ 2147483646 w 435"/>
              <a:gd name="T13" fmla="*/ 2147483646 h 1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5"/>
              <a:gd name="T22" fmla="*/ 0 h 124"/>
              <a:gd name="T23" fmla="*/ 435 w 435"/>
              <a:gd name="T24" fmla="*/ 124 h 1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5" h="124">
                <a:moveTo>
                  <a:pt x="0" y="124"/>
                </a:moveTo>
                <a:lnTo>
                  <a:pt x="62" y="41"/>
                </a:lnTo>
                <a:lnTo>
                  <a:pt x="83" y="41"/>
                </a:lnTo>
                <a:lnTo>
                  <a:pt x="186" y="0"/>
                </a:lnTo>
                <a:lnTo>
                  <a:pt x="331" y="21"/>
                </a:lnTo>
                <a:lnTo>
                  <a:pt x="414" y="124"/>
                </a:lnTo>
                <a:lnTo>
                  <a:pt x="435" y="124"/>
                </a:lnTo>
              </a:path>
            </a:pathLst>
          </a:custGeom>
          <a:noFill/>
          <a:ln w="0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Freeform 22"/>
          <p:cNvSpPr>
            <a:spLocks/>
          </p:cNvSpPr>
          <p:nvPr/>
        </p:nvSpPr>
        <p:spPr bwMode="auto">
          <a:xfrm>
            <a:off x="4138613" y="2820988"/>
            <a:ext cx="723900" cy="131762"/>
          </a:xfrm>
          <a:custGeom>
            <a:avLst/>
            <a:gdLst>
              <a:gd name="T0" fmla="*/ 0 w 456"/>
              <a:gd name="T1" fmla="*/ 2147483646 h 83"/>
              <a:gd name="T2" fmla="*/ 2147483646 w 456"/>
              <a:gd name="T3" fmla="*/ 2147483646 h 83"/>
              <a:gd name="T4" fmla="*/ 2147483646 w 456"/>
              <a:gd name="T5" fmla="*/ 2147483646 h 83"/>
              <a:gd name="T6" fmla="*/ 2147483646 w 456"/>
              <a:gd name="T7" fmla="*/ 2147483646 h 83"/>
              <a:gd name="T8" fmla="*/ 2147483646 w 456"/>
              <a:gd name="T9" fmla="*/ 2147483646 h 83"/>
              <a:gd name="T10" fmla="*/ 2147483646 w 456"/>
              <a:gd name="T11" fmla="*/ 0 h 83"/>
              <a:gd name="T12" fmla="*/ 0 w 456"/>
              <a:gd name="T13" fmla="*/ 2147483646 h 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6"/>
              <a:gd name="T22" fmla="*/ 0 h 83"/>
              <a:gd name="T23" fmla="*/ 456 w 456"/>
              <a:gd name="T24" fmla="*/ 83 h 8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6" h="83">
                <a:moveTo>
                  <a:pt x="0" y="62"/>
                </a:moveTo>
                <a:lnTo>
                  <a:pt x="145" y="83"/>
                </a:lnTo>
                <a:lnTo>
                  <a:pt x="311" y="83"/>
                </a:lnTo>
                <a:lnTo>
                  <a:pt x="456" y="41"/>
                </a:lnTo>
                <a:lnTo>
                  <a:pt x="331" y="21"/>
                </a:lnTo>
                <a:lnTo>
                  <a:pt x="166" y="0"/>
                </a:lnTo>
                <a:lnTo>
                  <a:pt x="0" y="62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9" name="Freeform 23"/>
          <p:cNvSpPr>
            <a:spLocks/>
          </p:cNvSpPr>
          <p:nvPr/>
        </p:nvSpPr>
        <p:spPr bwMode="auto">
          <a:xfrm>
            <a:off x="4138613" y="1638300"/>
            <a:ext cx="723900" cy="722313"/>
          </a:xfrm>
          <a:custGeom>
            <a:avLst/>
            <a:gdLst>
              <a:gd name="T0" fmla="*/ 2147483646 w 456"/>
              <a:gd name="T1" fmla="*/ 2147483646 h 455"/>
              <a:gd name="T2" fmla="*/ 2147483646 w 456"/>
              <a:gd name="T3" fmla="*/ 2147483646 h 455"/>
              <a:gd name="T4" fmla="*/ 0 w 456"/>
              <a:gd name="T5" fmla="*/ 2147483646 h 455"/>
              <a:gd name="T6" fmla="*/ 0 w 456"/>
              <a:gd name="T7" fmla="*/ 2147483646 h 455"/>
              <a:gd name="T8" fmla="*/ 2147483646 w 456"/>
              <a:gd name="T9" fmla="*/ 0 h 455"/>
              <a:gd name="T10" fmla="*/ 2147483646 w 456"/>
              <a:gd name="T11" fmla="*/ 0 h 455"/>
              <a:gd name="T12" fmla="*/ 2147483646 w 456"/>
              <a:gd name="T13" fmla="*/ 2147483646 h 455"/>
              <a:gd name="T14" fmla="*/ 2147483646 w 456"/>
              <a:gd name="T15" fmla="*/ 2147483646 h 455"/>
              <a:gd name="T16" fmla="*/ 2147483646 w 456"/>
              <a:gd name="T17" fmla="*/ 2147483646 h 455"/>
              <a:gd name="T18" fmla="*/ 2147483646 w 456"/>
              <a:gd name="T19" fmla="*/ 2147483646 h 455"/>
              <a:gd name="T20" fmla="*/ 2147483646 w 456"/>
              <a:gd name="T21" fmla="*/ 2147483646 h 455"/>
              <a:gd name="T22" fmla="*/ 2147483646 w 456"/>
              <a:gd name="T23" fmla="*/ 2147483646 h 455"/>
              <a:gd name="T24" fmla="*/ 2147483646 w 456"/>
              <a:gd name="T25" fmla="*/ 2147483646 h 455"/>
              <a:gd name="T26" fmla="*/ 2147483646 w 456"/>
              <a:gd name="T27" fmla="*/ 2147483646 h 45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56"/>
              <a:gd name="T43" fmla="*/ 0 h 455"/>
              <a:gd name="T44" fmla="*/ 456 w 456"/>
              <a:gd name="T45" fmla="*/ 455 h 45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56" h="455">
                <a:moveTo>
                  <a:pt x="145" y="166"/>
                </a:moveTo>
                <a:lnTo>
                  <a:pt x="83" y="124"/>
                </a:lnTo>
                <a:lnTo>
                  <a:pt x="0" y="124"/>
                </a:lnTo>
                <a:lnTo>
                  <a:pt x="0" y="62"/>
                </a:lnTo>
                <a:lnTo>
                  <a:pt x="104" y="0"/>
                </a:lnTo>
                <a:lnTo>
                  <a:pt x="228" y="0"/>
                </a:lnTo>
                <a:lnTo>
                  <a:pt x="373" y="41"/>
                </a:lnTo>
                <a:lnTo>
                  <a:pt x="393" y="124"/>
                </a:lnTo>
                <a:lnTo>
                  <a:pt x="456" y="104"/>
                </a:lnTo>
                <a:lnTo>
                  <a:pt x="373" y="310"/>
                </a:lnTo>
                <a:lnTo>
                  <a:pt x="393" y="352"/>
                </a:lnTo>
                <a:lnTo>
                  <a:pt x="207" y="455"/>
                </a:lnTo>
                <a:lnTo>
                  <a:pt x="124" y="331"/>
                </a:lnTo>
                <a:lnTo>
                  <a:pt x="145" y="166"/>
                </a:lnTo>
                <a:close/>
              </a:path>
            </a:pathLst>
          </a:custGeom>
          <a:solidFill>
            <a:srgbClr val="80FF8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0" name="Freeform 24"/>
          <p:cNvSpPr>
            <a:spLocks/>
          </p:cNvSpPr>
          <p:nvPr/>
        </p:nvSpPr>
        <p:spPr bwMode="auto">
          <a:xfrm>
            <a:off x="4203700" y="949325"/>
            <a:ext cx="1316038" cy="984250"/>
          </a:xfrm>
          <a:custGeom>
            <a:avLst/>
            <a:gdLst>
              <a:gd name="T0" fmla="*/ 2147483646 w 829"/>
              <a:gd name="T1" fmla="*/ 2147483646 h 620"/>
              <a:gd name="T2" fmla="*/ 2147483646 w 829"/>
              <a:gd name="T3" fmla="*/ 2147483646 h 620"/>
              <a:gd name="T4" fmla="*/ 0 w 829"/>
              <a:gd name="T5" fmla="*/ 2147483646 h 620"/>
              <a:gd name="T6" fmla="*/ 2147483646 w 829"/>
              <a:gd name="T7" fmla="*/ 2147483646 h 620"/>
              <a:gd name="T8" fmla="*/ 2147483646 w 829"/>
              <a:gd name="T9" fmla="*/ 2147483646 h 620"/>
              <a:gd name="T10" fmla="*/ 2147483646 w 829"/>
              <a:gd name="T11" fmla="*/ 2147483646 h 620"/>
              <a:gd name="T12" fmla="*/ 2147483646 w 829"/>
              <a:gd name="T13" fmla="*/ 2147483646 h 620"/>
              <a:gd name="T14" fmla="*/ 2147483646 w 829"/>
              <a:gd name="T15" fmla="*/ 2147483646 h 620"/>
              <a:gd name="T16" fmla="*/ 2147483646 w 829"/>
              <a:gd name="T17" fmla="*/ 2147483646 h 620"/>
              <a:gd name="T18" fmla="*/ 2147483646 w 829"/>
              <a:gd name="T19" fmla="*/ 2147483646 h 620"/>
              <a:gd name="T20" fmla="*/ 2147483646 w 829"/>
              <a:gd name="T21" fmla="*/ 0 h 620"/>
              <a:gd name="T22" fmla="*/ 2147483646 w 829"/>
              <a:gd name="T23" fmla="*/ 2147483646 h 620"/>
              <a:gd name="T24" fmla="*/ 2147483646 w 829"/>
              <a:gd name="T25" fmla="*/ 2147483646 h 620"/>
              <a:gd name="T26" fmla="*/ 2147483646 w 829"/>
              <a:gd name="T27" fmla="*/ 2147483646 h 620"/>
              <a:gd name="T28" fmla="*/ 2147483646 w 829"/>
              <a:gd name="T29" fmla="*/ 2147483646 h 620"/>
              <a:gd name="T30" fmla="*/ 2147483646 w 829"/>
              <a:gd name="T31" fmla="*/ 2147483646 h 620"/>
              <a:gd name="T32" fmla="*/ 2147483646 w 829"/>
              <a:gd name="T33" fmla="*/ 2147483646 h 620"/>
              <a:gd name="T34" fmla="*/ 2147483646 w 829"/>
              <a:gd name="T35" fmla="*/ 2147483646 h 620"/>
              <a:gd name="T36" fmla="*/ 2147483646 w 829"/>
              <a:gd name="T37" fmla="*/ 2147483646 h 620"/>
              <a:gd name="T38" fmla="*/ 2147483646 w 829"/>
              <a:gd name="T39" fmla="*/ 2147483646 h 620"/>
              <a:gd name="T40" fmla="*/ 2147483646 w 829"/>
              <a:gd name="T41" fmla="*/ 2147483646 h 620"/>
              <a:gd name="T42" fmla="*/ 2147483646 w 829"/>
              <a:gd name="T43" fmla="*/ 2147483646 h 620"/>
              <a:gd name="T44" fmla="*/ 2147483646 w 829"/>
              <a:gd name="T45" fmla="*/ 2147483646 h 620"/>
              <a:gd name="T46" fmla="*/ 2147483646 w 829"/>
              <a:gd name="T47" fmla="*/ 2147483646 h 620"/>
              <a:gd name="T48" fmla="*/ 2147483646 w 829"/>
              <a:gd name="T49" fmla="*/ 2147483646 h 620"/>
              <a:gd name="T50" fmla="*/ 2147483646 w 829"/>
              <a:gd name="T51" fmla="*/ 2147483646 h 620"/>
              <a:gd name="T52" fmla="*/ 2147483646 w 829"/>
              <a:gd name="T53" fmla="*/ 2147483646 h 620"/>
              <a:gd name="T54" fmla="*/ 2147483646 w 829"/>
              <a:gd name="T55" fmla="*/ 2147483646 h 620"/>
              <a:gd name="T56" fmla="*/ 2147483646 w 829"/>
              <a:gd name="T57" fmla="*/ 2147483646 h 620"/>
              <a:gd name="T58" fmla="*/ 2147483646 w 829"/>
              <a:gd name="T59" fmla="*/ 2147483646 h 620"/>
              <a:gd name="T60" fmla="*/ 2147483646 w 829"/>
              <a:gd name="T61" fmla="*/ 2147483646 h 62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829"/>
              <a:gd name="T94" fmla="*/ 0 h 620"/>
              <a:gd name="T95" fmla="*/ 829 w 829"/>
              <a:gd name="T96" fmla="*/ 620 h 62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829" h="620">
                <a:moveTo>
                  <a:pt x="83" y="393"/>
                </a:moveTo>
                <a:lnTo>
                  <a:pt x="21" y="413"/>
                </a:lnTo>
                <a:lnTo>
                  <a:pt x="0" y="331"/>
                </a:lnTo>
                <a:lnTo>
                  <a:pt x="104" y="227"/>
                </a:lnTo>
                <a:lnTo>
                  <a:pt x="145" y="227"/>
                </a:lnTo>
                <a:lnTo>
                  <a:pt x="187" y="124"/>
                </a:lnTo>
                <a:lnTo>
                  <a:pt x="125" y="165"/>
                </a:lnTo>
                <a:lnTo>
                  <a:pt x="63" y="186"/>
                </a:lnTo>
                <a:lnTo>
                  <a:pt x="21" y="124"/>
                </a:lnTo>
                <a:lnTo>
                  <a:pt x="125" y="41"/>
                </a:lnTo>
                <a:lnTo>
                  <a:pt x="249" y="0"/>
                </a:lnTo>
                <a:lnTo>
                  <a:pt x="332" y="41"/>
                </a:lnTo>
                <a:lnTo>
                  <a:pt x="518" y="20"/>
                </a:lnTo>
                <a:lnTo>
                  <a:pt x="580" y="62"/>
                </a:lnTo>
                <a:lnTo>
                  <a:pt x="704" y="186"/>
                </a:lnTo>
                <a:lnTo>
                  <a:pt x="787" y="331"/>
                </a:lnTo>
                <a:lnTo>
                  <a:pt x="829" y="496"/>
                </a:lnTo>
                <a:lnTo>
                  <a:pt x="767" y="517"/>
                </a:lnTo>
                <a:lnTo>
                  <a:pt x="684" y="496"/>
                </a:lnTo>
                <a:lnTo>
                  <a:pt x="642" y="620"/>
                </a:lnTo>
                <a:lnTo>
                  <a:pt x="477" y="434"/>
                </a:lnTo>
                <a:lnTo>
                  <a:pt x="311" y="393"/>
                </a:lnTo>
                <a:lnTo>
                  <a:pt x="394" y="455"/>
                </a:lnTo>
                <a:lnTo>
                  <a:pt x="456" y="455"/>
                </a:lnTo>
                <a:lnTo>
                  <a:pt x="394" y="496"/>
                </a:lnTo>
                <a:lnTo>
                  <a:pt x="228" y="393"/>
                </a:lnTo>
                <a:lnTo>
                  <a:pt x="270" y="351"/>
                </a:lnTo>
                <a:lnTo>
                  <a:pt x="208" y="331"/>
                </a:lnTo>
                <a:lnTo>
                  <a:pt x="187" y="393"/>
                </a:lnTo>
                <a:lnTo>
                  <a:pt x="145" y="331"/>
                </a:lnTo>
                <a:lnTo>
                  <a:pt x="83" y="393"/>
                </a:lnTo>
                <a:close/>
              </a:path>
            </a:pathLst>
          </a:custGeom>
          <a:solidFill>
            <a:srgbClr val="80FF8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1" name="Freeform 25"/>
          <p:cNvSpPr>
            <a:spLocks/>
          </p:cNvSpPr>
          <p:nvPr/>
        </p:nvSpPr>
        <p:spPr bwMode="auto">
          <a:xfrm>
            <a:off x="4762500" y="2197100"/>
            <a:ext cx="131763" cy="163513"/>
          </a:xfrm>
          <a:custGeom>
            <a:avLst/>
            <a:gdLst>
              <a:gd name="T0" fmla="*/ 2147483646 w 83"/>
              <a:gd name="T1" fmla="*/ 0 h 103"/>
              <a:gd name="T2" fmla="*/ 0 w 83"/>
              <a:gd name="T3" fmla="*/ 2147483646 h 103"/>
              <a:gd name="T4" fmla="*/ 2147483646 w 83"/>
              <a:gd name="T5" fmla="*/ 2147483646 h 103"/>
              <a:gd name="T6" fmla="*/ 2147483646 w 83"/>
              <a:gd name="T7" fmla="*/ 0 h 103"/>
              <a:gd name="T8" fmla="*/ 0 60000 65536"/>
              <a:gd name="T9" fmla="*/ 0 60000 65536"/>
              <a:gd name="T10" fmla="*/ 0 60000 65536"/>
              <a:gd name="T11" fmla="*/ 0 60000 65536"/>
              <a:gd name="T12" fmla="*/ 0 w 83"/>
              <a:gd name="T13" fmla="*/ 0 h 103"/>
              <a:gd name="T14" fmla="*/ 83 w 83"/>
              <a:gd name="T15" fmla="*/ 103 h 1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" h="103">
                <a:moveTo>
                  <a:pt x="83" y="0"/>
                </a:moveTo>
                <a:lnTo>
                  <a:pt x="0" y="83"/>
                </a:lnTo>
                <a:lnTo>
                  <a:pt x="42" y="103"/>
                </a:lnTo>
                <a:lnTo>
                  <a:pt x="83" y="0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2" name="Freeform 26"/>
          <p:cNvSpPr>
            <a:spLocks/>
          </p:cNvSpPr>
          <p:nvPr/>
        </p:nvSpPr>
        <p:spPr bwMode="auto">
          <a:xfrm>
            <a:off x="3908425" y="817563"/>
            <a:ext cx="723900" cy="295275"/>
          </a:xfrm>
          <a:custGeom>
            <a:avLst/>
            <a:gdLst>
              <a:gd name="T0" fmla="*/ 2147483646 w 456"/>
              <a:gd name="T1" fmla="*/ 0 h 186"/>
              <a:gd name="T2" fmla="*/ 2147483646 w 456"/>
              <a:gd name="T3" fmla="*/ 2147483646 h 186"/>
              <a:gd name="T4" fmla="*/ 2147483646 w 456"/>
              <a:gd name="T5" fmla="*/ 2147483646 h 186"/>
              <a:gd name="T6" fmla="*/ 0 w 456"/>
              <a:gd name="T7" fmla="*/ 2147483646 h 186"/>
              <a:gd name="T8" fmla="*/ 2147483646 w 456"/>
              <a:gd name="T9" fmla="*/ 0 h 186"/>
              <a:gd name="T10" fmla="*/ 2147483646 w 456"/>
              <a:gd name="T11" fmla="*/ 0 h 1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6"/>
              <a:gd name="T19" fmla="*/ 0 h 186"/>
              <a:gd name="T20" fmla="*/ 456 w 456"/>
              <a:gd name="T21" fmla="*/ 186 h 1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6" h="186">
                <a:moveTo>
                  <a:pt x="249" y="0"/>
                </a:moveTo>
                <a:lnTo>
                  <a:pt x="104" y="41"/>
                </a:lnTo>
                <a:lnTo>
                  <a:pt x="21" y="83"/>
                </a:lnTo>
                <a:lnTo>
                  <a:pt x="0" y="186"/>
                </a:lnTo>
                <a:lnTo>
                  <a:pt x="456" y="0"/>
                </a:lnTo>
                <a:lnTo>
                  <a:pt x="249" y="0"/>
                </a:lnTo>
                <a:close/>
              </a:path>
            </a:pathLst>
          </a:custGeom>
          <a:solidFill>
            <a:srgbClr val="80FF8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3" name="Freeform 27"/>
          <p:cNvSpPr>
            <a:spLocks/>
          </p:cNvSpPr>
          <p:nvPr/>
        </p:nvSpPr>
        <p:spPr bwMode="auto">
          <a:xfrm>
            <a:off x="3382963" y="1770063"/>
            <a:ext cx="230187" cy="590550"/>
          </a:xfrm>
          <a:custGeom>
            <a:avLst/>
            <a:gdLst>
              <a:gd name="T0" fmla="*/ 0 w 145"/>
              <a:gd name="T1" fmla="*/ 0 h 372"/>
              <a:gd name="T2" fmla="*/ 2147483646 w 145"/>
              <a:gd name="T3" fmla="*/ 2147483646 h 372"/>
              <a:gd name="T4" fmla="*/ 2147483646 w 145"/>
              <a:gd name="T5" fmla="*/ 2147483646 h 372"/>
              <a:gd name="T6" fmla="*/ 2147483646 w 145"/>
              <a:gd name="T7" fmla="*/ 2147483646 h 372"/>
              <a:gd name="T8" fmla="*/ 2147483646 w 145"/>
              <a:gd name="T9" fmla="*/ 2147483646 h 372"/>
              <a:gd name="T10" fmla="*/ 0 w 145"/>
              <a:gd name="T11" fmla="*/ 2147483646 h 372"/>
              <a:gd name="T12" fmla="*/ 0 w 145"/>
              <a:gd name="T13" fmla="*/ 0 h 3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5"/>
              <a:gd name="T22" fmla="*/ 0 h 372"/>
              <a:gd name="T23" fmla="*/ 145 w 145"/>
              <a:gd name="T24" fmla="*/ 372 h 3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5" h="372">
                <a:moveTo>
                  <a:pt x="0" y="0"/>
                </a:moveTo>
                <a:lnTo>
                  <a:pt x="145" y="145"/>
                </a:lnTo>
                <a:lnTo>
                  <a:pt x="124" y="269"/>
                </a:lnTo>
                <a:lnTo>
                  <a:pt x="62" y="372"/>
                </a:lnTo>
                <a:lnTo>
                  <a:pt x="21" y="248"/>
                </a:lnTo>
                <a:lnTo>
                  <a:pt x="0" y="145"/>
                </a:lnTo>
                <a:lnTo>
                  <a:pt x="0" y="0"/>
                </a:lnTo>
                <a:close/>
              </a:path>
            </a:pathLst>
          </a:custGeom>
          <a:solidFill>
            <a:srgbClr val="80FF8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4" name="Rectangle 28"/>
          <p:cNvSpPr>
            <a:spLocks noChangeArrowheads="1"/>
          </p:cNvSpPr>
          <p:nvPr/>
        </p:nvSpPr>
        <p:spPr bwMode="auto">
          <a:xfrm>
            <a:off x="2289175" y="2547938"/>
            <a:ext cx="449629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800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XHOSA GOSPEL</a:t>
            </a:r>
            <a:endParaRPr lang="en-US" altLang="en-US" sz="2400"/>
          </a:p>
        </p:txBody>
      </p:sp>
      <p:sp>
        <p:nvSpPr>
          <p:cNvPr id="15385" name="Rectangle 29"/>
          <p:cNvSpPr>
            <a:spLocks noChangeArrowheads="1"/>
          </p:cNvSpPr>
          <p:nvPr/>
        </p:nvSpPr>
        <p:spPr bwMode="auto">
          <a:xfrm>
            <a:off x="1828800" y="3119438"/>
            <a:ext cx="60198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800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</a:rPr>
              <a:t>MISSION - 20 Years!</a:t>
            </a:r>
            <a:endParaRPr lang="en-US" altLang="en-US" sz="2400" dirty="0"/>
          </a:p>
        </p:txBody>
      </p:sp>
    </p:spTree>
  </p:cSld>
  <p:clrMapOvr>
    <a:masterClrMapping/>
  </p:clrMapOvr>
  <p:transition spd="med" advTm="6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16764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2015 </a:t>
            </a:r>
            <a:r>
              <a:rPr lang="en-US" altLang="en-US" sz="2800" dirty="0" err="1"/>
              <a:t>construc-tion</a:t>
            </a:r>
            <a:r>
              <a:rPr lang="en-US" altLang="en-US" sz="2800" dirty="0"/>
              <a:t> team.  Do you see Owen Scott?</a:t>
            </a:r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0"/>
            <a:ext cx="6604000" cy="4953000"/>
          </a:xfrm>
        </p:spPr>
      </p:pic>
    </p:spTree>
    <p:extLst>
      <p:ext uri="{BB962C8B-B14F-4D97-AF65-F5344CB8AC3E}">
        <p14:creationId xmlns:p14="http://schemas.microsoft.com/office/powerpoint/2010/main" val="3671127548"/>
      </p:ext>
    </p:extLst>
  </p:cSld>
  <p:clrMapOvr>
    <a:masterClrMapping/>
  </p:clrMapOvr>
  <p:transition spd="med" advClick="0" advTm="6566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15240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Home No. 4 nearly finished, Aug. 2015</a:t>
            </a:r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15" y="1600200"/>
            <a:ext cx="6000885" cy="4500664"/>
          </a:xfrm>
        </p:spPr>
      </p:pic>
    </p:spTree>
    <p:extLst>
      <p:ext uri="{BB962C8B-B14F-4D97-AF65-F5344CB8AC3E}">
        <p14:creationId xmlns:p14="http://schemas.microsoft.com/office/powerpoint/2010/main" val="1643015164"/>
      </p:ext>
    </p:extLst>
  </p:cSld>
  <p:clrMapOvr>
    <a:masterClrMapping/>
  </p:clrMapOvr>
  <p:transition spd="med" advClick="0" advTm="6566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12954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Home No. 5</a:t>
            </a:r>
          </a:p>
        </p:txBody>
      </p:sp>
      <p:pic>
        <p:nvPicPr>
          <p:cNvPr id="5" name="Online Image Placeholder 4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52600"/>
            <a:ext cx="6477000" cy="4857750"/>
          </a:xfrm>
        </p:spPr>
      </p:pic>
    </p:spTree>
    <p:extLst>
      <p:ext uri="{BB962C8B-B14F-4D97-AF65-F5344CB8AC3E}">
        <p14:creationId xmlns:p14="http://schemas.microsoft.com/office/powerpoint/2010/main" val="2041535672"/>
      </p:ext>
    </p:extLst>
  </p:cSld>
  <p:clrMapOvr>
    <a:masterClrMapping/>
  </p:clrMapOvr>
  <p:transition spd="med" advClick="0" advTm="6566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XHOSA GOSPEL MISSION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259080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/>
              <a:t>	New homes inauguration March 18, 2016.   </a:t>
            </a:r>
            <a:r>
              <a:rPr lang="en-US" altLang="en-US" sz="2800" dirty="0" err="1"/>
              <a:t>Khulanathi</a:t>
            </a:r>
            <a:r>
              <a:rPr lang="en-US" altLang="en-US" sz="2800" dirty="0"/>
              <a:t> kids (22) singing, 6 more now in the homes.</a:t>
            </a:r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1295400"/>
            <a:ext cx="5689600" cy="4267200"/>
          </a:xfrm>
        </p:spPr>
      </p:pic>
    </p:spTree>
  </p:cSld>
  <p:clrMapOvr>
    <a:masterClrMapping/>
  </p:clrMapOvr>
  <p:transition spd="slow" advClick="0" advTm="5618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XHOSA GOSPEL MISSION</a:t>
            </a:r>
            <a:br>
              <a:rPr lang="en-US" altLang="en-US"/>
            </a:br>
            <a:r>
              <a:rPr lang="en-US" altLang="en-US" sz="2400">
                <a:solidFill>
                  <a:schemeClr val="tx1"/>
                </a:solidFill>
              </a:rPr>
              <a:t>Ceremonial Opening of New Children’s Homes</a:t>
            </a:r>
            <a:endParaRPr lang="en-US" altLang="en-US"/>
          </a:p>
        </p:txBody>
      </p:sp>
      <p:pic>
        <p:nvPicPr>
          <p:cNvPr id="18435" name="Online Image Placeholder 4"/>
          <p:cNvPicPr>
            <a:picLocks noGrp="1" noChangeAspect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763" y="2133600"/>
            <a:ext cx="7820025" cy="3727450"/>
          </a:xfrm>
        </p:spPr>
      </p:pic>
    </p:spTree>
    <p:extLst>
      <p:ext uri="{BB962C8B-B14F-4D97-AF65-F5344CB8AC3E}">
        <p14:creationId xmlns:p14="http://schemas.microsoft.com/office/powerpoint/2010/main" val="1054559680"/>
      </p:ext>
    </p:extLst>
  </p:cSld>
  <p:clrMapOvr>
    <a:masterClrMapping/>
  </p:clrMapOvr>
  <p:transition spd="slow" advClick="0" advTm="5618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4384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1</a:t>
            </a:r>
            <a:r>
              <a:rPr lang="en-US" altLang="en-US" sz="2800" baseline="30000" dirty="0"/>
              <a:t>st</a:t>
            </a:r>
            <a:r>
              <a:rPr lang="en-US" altLang="en-US" sz="2800" dirty="0"/>
              <a:t> bus ride – to the beach!</a:t>
            </a:r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5625" y="1298575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3136569684"/>
      </p:ext>
    </p:extLst>
  </p:cSld>
  <p:clrMapOvr>
    <a:masterClrMapping/>
  </p:clrMapOvr>
  <p:transition spd="med" advClick="0" advTm="6566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1600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Enjoying the beach</a:t>
            </a:r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16002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2069415290"/>
      </p:ext>
    </p:extLst>
  </p:cSld>
  <p:clrMapOvr>
    <a:masterClrMapping/>
  </p:clrMapOvr>
  <p:transition spd="med" advClick="0" advTm="6566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1600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Enjoying the beach</a:t>
            </a:r>
          </a:p>
        </p:txBody>
      </p:sp>
      <p:sp>
        <p:nvSpPr>
          <p:cNvPr id="2" name="Online Image Placeholder 1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4" name="DSCN01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80651"/>
      </p:ext>
    </p:extLst>
  </p:cSld>
  <p:clrMapOvr>
    <a:masterClrMapping/>
  </p:clrMapOvr>
  <p:transition spd="med" advClick="0" advTm="6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8425"/>
            <a:ext cx="2743200" cy="18827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Missions Sunday, </a:t>
            </a:r>
            <a:r>
              <a:rPr lang="en-US" altLang="en-US" sz="2800" dirty="0" err="1"/>
              <a:t>Amalinda</a:t>
            </a:r>
            <a:r>
              <a:rPr lang="en-US" altLang="en-US" sz="2800" dirty="0"/>
              <a:t> Baptist Church</a:t>
            </a:r>
          </a:p>
        </p:txBody>
      </p:sp>
      <p:sp>
        <p:nvSpPr>
          <p:cNvPr id="2" name="Online Image Placeholder 1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4" name="DSCN03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Missions Sunday, </a:t>
            </a:r>
            <a:r>
              <a:rPr lang="en-US" dirty="0" err="1"/>
              <a:t>Amalinda</a:t>
            </a:r>
            <a:r>
              <a:rPr lang="en-US" dirty="0"/>
              <a:t> Baptist Church, April 2016</a:t>
            </a:r>
          </a:p>
        </p:txBody>
      </p:sp>
    </p:spTree>
    <p:extLst>
      <p:ext uri="{BB962C8B-B14F-4D97-AF65-F5344CB8AC3E}">
        <p14:creationId xmlns:p14="http://schemas.microsoft.com/office/powerpoint/2010/main" val="2756863114"/>
      </p:ext>
    </p:extLst>
  </p:cSld>
  <p:clrMapOvr>
    <a:masterClrMapping/>
  </p:clrMapOvr>
  <p:transition spd="med" advClick="0" advTm="6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953000"/>
          </a:xfrm>
        </p:spPr>
        <p:txBody>
          <a:bodyPr/>
          <a:lstStyle/>
          <a:p>
            <a:r>
              <a:rPr lang="en-US" altLang="en-US" sz="2800" b="1" dirty="0"/>
              <a:t>Churches (4), schools (5 preschools, approx. 200 kids), church plants</a:t>
            </a:r>
          </a:p>
          <a:p>
            <a:r>
              <a:rPr lang="en-US" altLang="en-US" sz="2800" b="1" dirty="0"/>
              <a:t> Work in 7 areas</a:t>
            </a:r>
          </a:p>
          <a:p>
            <a:r>
              <a:rPr lang="en-US" altLang="en-US" sz="2800" b="1" dirty="0"/>
              <a:t>One AIDS care home – 6 patients, 40+ outpatients</a:t>
            </a:r>
          </a:p>
          <a:p>
            <a:r>
              <a:rPr lang="en-US" altLang="en-US" sz="2800" b="1" dirty="0"/>
              <a:t>Five children’s homes, 28 kids</a:t>
            </a:r>
          </a:p>
          <a:p>
            <a:r>
              <a:rPr lang="en-US" altLang="en-US" sz="2800" b="1" dirty="0"/>
              <a:t>Mentoring local pastors</a:t>
            </a:r>
          </a:p>
          <a:p>
            <a:r>
              <a:rPr lang="en-US" altLang="en-US" sz="2800" b="1" dirty="0"/>
              <a:t>Conferences, evangelist training, etc. </a:t>
            </a:r>
          </a:p>
          <a:p>
            <a:r>
              <a:rPr lang="en-US" altLang="en-US" sz="2800" b="1" dirty="0"/>
              <a:t>Outreach campaigns</a:t>
            </a:r>
          </a:p>
        </p:txBody>
      </p: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219200"/>
          </a:xfrm>
        </p:spPr>
        <p:txBody>
          <a:bodyPr/>
          <a:lstStyle/>
          <a:p>
            <a:r>
              <a:rPr lang="en-US" altLang="en-US" dirty="0"/>
              <a:t>XHOSA GOSPEL MISSION</a:t>
            </a:r>
            <a:br>
              <a:rPr lang="en-US" altLang="en-US" dirty="0"/>
            </a:br>
            <a:r>
              <a:rPr lang="en-US" altLang="en-US" sz="3600" dirty="0">
                <a:solidFill>
                  <a:srgbClr val="FF0000"/>
                </a:solidFill>
              </a:rPr>
              <a:t>ACTIVITIES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XHOSA GOSPEL MISSION</a:t>
            </a:r>
            <a:br>
              <a:rPr lang="en-US" altLang="en-US" dirty="0"/>
            </a:br>
            <a:r>
              <a:rPr lang="en-US" altLang="en-US" sz="2800" dirty="0">
                <a:solidFill>
                  <a:schemeClr val="tx1"/>
                </a:solidFill>
              </a:rPr>
              <a:t>working in townships in East London area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6387" name="Picture 5" descr="C:\Documents and Settings\Valued Dell User\Application Data\Microsoft\Media Catalog\Map0001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7813"/>
          <a:stretch>
            <a:fillRect/>
          </a:stretch>
        </p:blipFill>
        <p:spPr>
          <a:xfrm>
            <a:off x="1028700" y="1447800"/>
            <a:ext cx="7086600" cy="4564063"/>
          </a:xfrm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800600" y="5257800"/>
            <a:ext cx="1600200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800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ym typeface="Symbol" panose="05050102010706020507" pitchFamily="18" charset="2"/>
              </a:rPr>
              <a:t></a:t>
            </a:r>
            <a:r>
              <a:rPr lang="en-US" altLang="en-US" sz="1400" dirty="0"/>
              <a:t>East London</a:t>
            </a:r>
          </a:p>
        </p:txBody>
      </p:sp>
    </p:spTree>
  </p:cSld>
  <p:clrMapOvr>
    <a:masterClrMapping/>
  </p:clrMapOvr>
  <p:transition spd="slow" advClick="0" advTm="5532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057400"/>
            <a:ext cx="22098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/>
              <a:t>   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524000" y="2133600"/>
            <a:ext cx="6400800" cy="212365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0" dirty="0">
                <a:latin typeface="Arial" charset="0"/>
              </a:rPr>
              <a:t>For more information, contact Bo Arvidson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b="0" dirty="0">
                <a:latin typeface="Arial" charset="0"/>
              </a:rPr>
              <a:t>E-mail: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XhosaMission@aol.com</a:t>
            </a:r>
            <a:r>
              <a:rPr lang="en-US" b="0" dirty="0"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b="0" dirty="0">
                <a:latin typeface="Arial" charset="0"/>
              </a:rPr>
              <a:t>Tel: 303-697-5002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latin typeface="Arial" charset="0"/>
              </a:rPr>
              <a:t>WEB SITE</a:t>
            </a:r>
            <a:r>
              <a:rPr lang="en-US" b="0" dirty="0">
                <a:latin typeface="Arial" charset="0"/>
              </a:rPr>
              <a:t>: www.xhosagospelmission.</a:t>
            </a:r>
            <a:r>
              <a:rPr lang="en-US" dirty="0">
                <a:latin typeface="Arial" charset="0"/>
              </a:rPr>
              <a:t>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2932">
        <p159:morph option="byObject"/>
      </p:transition>
    </mc:Choice>
    <mc:Fallback>
      <p:transition spd="slow" advClick="0" advTm="1293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XHOSA GOSPEL MISSION</a:t>
            </a:r>
            <a:br>
              <a:rPr lang="en-US" altLang="en-US" dirty="0"/>
            </a:br>
            <a:r>
              <a:rPr lang="en-US" altLang="en-US" sz="2800" dirty="0">
                <a:solidFill>
                  <a:schemeClr val="tx1"/>
                </a:solidFill>
              </a:rPr>
              <a:t>working in townships in East London area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6387" name="Picture 5" descr="C:\Documents and Settings\Valued Dell User\Application Data\Microsoft\Media Catalog\Map0001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7813"/>
          <a:stretch>
            <a:fillRect/>
          </a:stretch>
        </p:blipFill>
        <p:spPr>
          <a:xfrm>
            <a:off x="1028700" y="1447800"/>
            <a:ext cx="7086600" cy="4564063"/>
          </a:xfrm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800600" y="5257800"/>
            <a:ext cx="1600200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80008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ym typeface="Symbol" panose="05050102010706020507" pitchFamily="18" charset="2"/>
              </a:rPr>
              <a:t></a:t>
            </a:r>
            <a:r>
              <a:rPr lang="en-US" altLang="en-US" sz="1400" dirty="0"/>
              <a:t>East London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8700" y="1447800"/>
            <a:ext cx="7086600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/>
              <a:t>CHURCH PLANTING in poor townships</a:t>
            </a:r>
          </a:p>
          <a:p>
            <a:pPr marL="457200" indent="-457200">
              <a:buAutoNum type="arabicPeriod"/>
            </a:pPr>
            <a:r>
              <a:rPr lang="en-US" dirty="0"/>
              <a:t>PRESCHOOLS associated with planted churches</a:t>
            </a:r>
          </a:p>
          <a:p>
            <a:pPr marL="457200" indent="-457200">
              <a:buAutoNum type="arabicPeriod"/>
            </a:pPr>
            <a:r>
              <a:rPr lang="en-US" dirty="0"/>
              <a:t>AIDS CARE HOME at one church</a:t>
            </a:r>
          </a:p>
          <a:p>
            <a:pPr marL="457200" indent="-457200">
              <a:buAutoNum type="arabicPeriod"/>
            </a:pPr>
            <a:r>
              <a:rPr lang="en-US" dirty="0"/>
              <a:t>FOSTER CHILDREN HOMES (in reality orphan homes) in two poor areas – more to come</a:t>
            </a:r>
          </a:p>
        </p:txBody>
      </p:sp>
    </p:spTree>
    <p:extLst>
      <p:ext uri="{BB962C8B-B14F-4D97-AF65-F5344CB8AC3E}">
        <p14:creationId xmlns:p14="http://schemas.microsoft.com/office/powerpoint/2010/main" val="1019276542"/>
      </p:ext>
    </p:extLst>
  </p:cSld>
  <p:clrMapOvr>
    <a:masterClrMapping/>
  </p:clrMapOvr>
  <p:transition spd="slow" advClick="0" advTm="5532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581150"/>
            <a:ext cx="1828800" cy="45148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Visit to church shack in  </a:t>
            </a:r>
            <a:r>
              <a:rPr lang="en-US" altLang="en-US" sz="2800" dirty="0" err="1"/>
              <a:t>Reeston</a:t>
            </a:r>
            <a:r>
              <a:rPr lang="en-US" altLang="en-US" sz="2800" dirty="0"/>
              <a:t>.  Very hot day! Pastor Nicholas w. </a:t>
            </a:r>
            <a:r>
              <a:rPr lang="en-US" altLang="en-US" sz="2800" dirty="0" err="1"/>
              <a:t>Guen</a:t>
            </a:r>
            <a:r>
              <a:rPr lang="en-US" altLang="en-US" sz="2800" dirty="0"/>
              <a:t> &amp; Bo</a:t>
            </a:r>
          </a:p>
        </p:txBody>
      </p:sp>
      <p:pic>
        <p:nvPicPr>
          <p:cNvPr id="4" name="Online Image Placeholder 3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81150"/>
            <a:ext cx="6324600" cy="4743450"/>
          </a:xfrm>
        </p:spPr>
      </p:pic>
    </p:spTree>
    <p:extLst>
      <p:ext uri="{BB962C8B-B14F-4D97-AF65-F5344CB8AC3E}">
        <p14:creationId xmlns:p14="http://schemas.microsoft.com/office/powerpoint/2010/main" val="1926442315"/>
      </p:ext>
    </p:extLst>
  </p:cSld>
  <p:clrMapOvr>
    <a:masterClrMapping/>
  </p:clrMapOvr>
  <p:transition spd="med" advClick="0" advTm="6566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16764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1</a:t>
            </a:r>
            <a:r>
              <a:rPr lang="en-US" altLang="en-US" sz="2800" baseline="30000" dirty="0"/>
              <a:t>st</a:t>
            </a:r>
            <a:r>
              <a:rPr lang="en-US" altLang="en-US" sz="2800" dirty="0"/>
              <a:t> tent revival meeting in </a:t>
            </a:r>
            <a:r>
              <a:rPr lang="en-US" altLang="en-US" sz="2800" dirty="0" err="1"/>
              <a:t>Biko</a:t>
            </a:r>
            <a:r>
              <a:rPr lang="en-US" altLang="en-US" sz="2800" dirty="0"/>
              <a:t> Village.  New church planting effort</a:t>
            </a:r>
          </a:p>
        </p:txBody>
      </p:sp>
      <p:pic>
        <p:nvPicPr>
          <p:cNvPr id="4" name="Online Image Placeholder 3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38300"/>
            <a:ext cx="6248400" cy="4686300"/>
          </a:xfrm>
        </p:spPr>
      </p:pic>
    </p:spTree>
    <p:extLst>
      <p:ext uri="{BB962C8B-B14F-4D97-AF65-F5344CB8AC3E}">
        <p14:creationId xmlns:p14="http://schemas.microsoft.com/office/powerpoint/2010/main" val="1643704508"/>
      </p:ext>
    </p:extLst>
  </p:cSld>
  <p:clrMapOvr>
    <a:masterClrMapping/>
  </p:clrMapOvr>
  <p:transition spd="med" advClick="0" advTm="6566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13467"/>
            <a:ext cx="2819400" cy="4114800"/>
          </a:xfrm>
        </p:spPr>
        <p:txBody>
          <a:bodyPr/>
          <a:lstStyle/>
          <a:p>
            <a:pPr eaLnBrk="1" hangingPunct="1"/>
            <a:r>
              <a:rPr lang="en-US" altLang="en-US" sz="2800" dirty="0" err="1"/>
              <a:t>Amalinda</a:t>
            </a:r>
            <a:r>
              <a:rPr lang="en-US" altLang="en-US" sz="2800" dirty="0"/>
              <a:t> Forest pre-school</a:t>
            </a:r>
          </a:p>
          <a:p>
            <a:pPr eaLnBrk="1" hangingPunct="1"/>
            <a:r>
              <a:rPr lang="en-US" altLang="en-US" sz="2800" dirty="0"/>
              <a:t>Hot lunch</a:t>
            </a:r>
          </a:p>
          <a:p>
            <a:pPr eaLnBrk="1" hangingPunct="1"/>
            <a:r>
              <a:rPr lang="en-US" altLang="en-US" sz="2800" dirty="0"/>
              <a:t>Two school buildings</a:t>
            </a:r>
          </a:p>
        </p:txBody>
      </p:sp>
      <p:pic>
        <p:nvPicPr>
          <p:cNvPr id="30724" name="ClipArt Placeholder 4" descr="IMG_0068.JPG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6200" y="1638300"/>
            <a:ext cx="5842000" cy="4381500"/>
          </a:xfrm>
        </p:spPr>
      </p:pic>
    </p:spTree>
  </p:cSld>
  <p:clrMapOvr>
    <a:masterClrMapping/>
  </p:clrMapOvr>
  <p:transition spd="med" advClick="0" advTm="6566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dirty="0"/>
              <a:t>XHOSA GOSPEL MISSION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13716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 err="1"/>
              <a:t>Guen</a:t>
            </a:r>
            <a:r>
              <a:rPr lang="en-US" altLang="en-US" sz="2800" dirty="0"/>
              <a:t> visiting, April, 2016</a:t>
            </a:r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66850"/>
            <a:ext cx="6477000" cy="4857750"/>
          </a:xfrm>
        </p:spPr>
      </p:pic>
    </p:spTree>
    <p:extLst>
      <p:ext uri="{BB962C8B-B14F-4D97-AF65-F5344CB8AC3E}">
        <p14:creationId xmlns:p14="http://schemas.microsoft.com/office/powerpoint/2010/main" val="3269710522"/>
      </p:ext>
    </p:extLst>
  </p:cSld>
  <p:clrMapOvr>
    <a:masterClrMapping/>
  </p:clrMapOvr>
  <p:transition spd="med" advClick="0" advTm="6566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752600"/>
          </a:xfrm>
        </p:spPr>
        <p:txBody>
          <a:bodyPr/>
          <a:lstStyle/>
          <a:p>
            <a:br>
              <a:rPr lang="en-US" altLang="en-US" sz="8000">
                <a:latin typeface="Miriam Fixed" pitchFamily="49" charset="0"/>
                <a:cs typeface="Miriam Fixed" pitchFamily="49" charset="0"/>
              </a:rPr>
            </a:br>
            <a:br>
              <a:rPr lang="en-US" altLang="en-US" sz="8000">
                <a:latin typeface="Miriam Fixed" pitchFamily="49" charset="0"/>
                <a:cs typeface="Miriam Fixed" pitchFamily="49" charset="0"/>
              </a:rPr>
            </a:br>
            <a:br>
              <a:rPr lang="en-US" altLang="en-US" sz="8000">
                <a:latin typeface="Miriam Fixed" pitchFamily="49" charset="0"/>
                <a:cs typeface="Miriam Fixed" pitchFamily="49" charset="0"/>
              </a:rPr>
            </a:br>
            <a:r>
              <a:rPr lang="en-US" altLang="en-US" sz="6000">
                <a:cs typeface="Miriam Fixed" pitchFamily="49" charset="0"/>
              </a:rPr>
              <a:t>Khulanathi</a:t>
            </a:r>
            <a:br>
              <a:rPr lang="en-US" altLang="en-US" sz="6000">
                <a:cs typeface="Miriam Fixed" pitchFamily="49" charset="0"/>
              </a:rPr>
            </a:br>
            <a:r>
              <a:rPr lang="en-US" altLang="en-US" sz="4000">
                <a:cs typeface="Miriam Fixed" pitchFamily="49" charset="0"/>
              </a:rPr>
              <a:t>“grow with us”</a:t>
            </a:r>
            <a:br>
              <a:rPr lang="en-US" altLang="en-US" sz="8000">
                <a:latin typeface="Miriam Fixed" pitchFamily="49" charset="0"/>
                <a:cs typeface="Miriam Fixed" pitchFamily="49" charset="0"/>
              </a:rPr>
            </a:br>
            <a:br>
              <a:rPr lang="en-US" altLang="en-US" sz="8000">
                <a:latin typeface="Miriam Fixed" pitchFamily="49" charset="0"/>
                <a:cs typeface="Miriam Fixed" pitchFamily="49" charset="0"/>
              </a:rPr>
            </a:br>
            <a:br>
              <a:rPr lang="en-US" altLang="en-US" sz="8000">
                <a:latin typeface="Miriam Fixed" pitchFamily="49" charset="0"/>
                <a:cs typeface="Miriam Fixed" pitchFamily="49" charset="0"/>
              </a:rPr>
            </a:br>
            <a:br>
              <a:rPr lang="en-US" altLang="en-US" sz="8000">
                <a:latin typeface="Miriam Fixed" pitchFamily="49" charset="0"/>
                <a:cs typeface="Miriam Fixed" pitchFamily="49" charset="0"/>
              </a:rPr>
            </a:br>
            <a:endParaRPr lang="en-US" altLang="en-US" sz="8000">
              <a:latin typeface="Miriam Fixed" pitchFamily="49" charset="0"/>
              <a:cs typeface="Miriam Fixed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025" y="3962400"/>
            <a:ext cx="7924800" cy="2590800"/>
          </a:xfrm>
        </p:spPr>
        <p:txBody>
          <a:bodyPr/>
          <a:lstStyle/>
          <a:p>
            <a:endParaRPr lang="en-US" altLang="en-US" sz="5400" b="1" dirty="0">
              <a:latin typeface="Miriam Fixed" pitchFamily="49" charset="0"/>
              <a:cs typeface="Miriam Fixed" pitchFamily="49" charset="0"/>
            </a:endParaRPr>
          </a:p>
          <a:p>
            <a:r>
              <a:rPr lang="en-US" altLang="en-US" sz="5400" b="1" dirty="0">
                <a:latin typeface="Miriam Fixed" pitchFamily="49" charset="0"/>
                <a:cs typeface="Miriam Fixed" pitchFamily="49" charset="0"/>
              </a:rPr>
              <a:t>                    	</a:t>
            </a: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Children’s homes</a:t>
            </a:r>
            <a:endParaRPr lang="en-US" alt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://www.ackthikadiocese.org/wp-content/uploads/2009/01/dsc031612-560x4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9545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9625" y="479425"/>
            <a:ext cx="7391400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dirty="0">
                <a:latin typeface="+mj-lt"/>
                <a:cs typeface="Miriam Fixed" pitchFamily="49" charset="-79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med" advClick="0" advTm="6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/>
              <a:t>XHOSA GOSPEL MISSION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228600" y="1752600"/>
            <a:ext cx="19812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/>
              <a:t>	Concrete being spread for  </a:t>
            </a:r>
            <a:r>
              <a:rPr lang="en-US" altLang="en-US" sz="2800" dirty="0" err="1"/>
              <a:t>founda-tion</a:t>
            </a:r>
            <a:endParaRPr lang="en-US" altLang="en-US" sz="2800" dirty="0"/>
          </a:p>
        </p:txBody>
      </p:sp>
      <p:pic>
        <p:nvPicPr>
          <p:cNvPr id="24580" name="Picture 7" descr="E:\Pictures\pics1\AF4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246188"/>
            <a:ext cx="7391400" cy="4924425"/>
          </a:xfrm>
        </p:spPr>
      </p:pic>
      <p:sp>
        <p:nvSpPr>
          <p:cNvPr id="2" name="TextBox 1"/>
          <p:cNvSpPr txBox="1"/>
          <p:nvPr/>
        </p:nvSpPr>
        <p:spPr>
          <a:xfrm>
            <a:off x="4953000" y="5636567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900"/>
                </a:solidFill>
              </a:rPr>
              <a:t>USA TEAM &amp; LOCALS</a:t>
            </a:r>
          </a:p>
        </p:txBody>
      </p:sp>
    </p:spTree>
  </p:cSld>
  <p:clrMapOvr>
    <a:masterClrMapping/>
  </p:clrMapOvr>
  <p:transition spd="med" advClick="0" advTm="447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4.9|5.8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281</Words>
  <Application>Microsoft Office PowerPoint</Application>
  <PresentationFormat>On-screen Show (4:3)</PresentationFormat>
  <Paragraphs>66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Miriam Fixed</vt:lpstr>
      <vt:lpstr>Symbol</vt:lpstr>
      <vt:lpstr>Times New Roman</vt:lpstr>
      <vt:lpstr>Default Design</vt:lpstr>
      <vt:lpstr>PowerPoint Presentation</vt:lpstr>
      <vt:lpstr>XHOSA GOSPEL MISSION working in townships in East London area</vt:lpstr>
      <vt:lpstr>XHOSA GOSPEL MISSION working in townships in East London area</vt:lpstr>
      <vt:lpstr>XHOSA GOSPEL MISSION</vt:lpstr>
      <vt:lpstr>XHOSA GOSPEL MISSION</vt:lpstr>
      <vt:lpstr>XHOSA GOSPEL MISSION</vt:lpstr>
      <vt:lpstr>XHOSA GOSPEL MISSION</vt:lpstr>
      <vt:lpstr>   Khulanathi “grow with us”    </vt:lpstr>
      <vt:lpstr>XHOSA GOSPEL MISSION</vt:lpstr>
      <vt:lpstr>XHOSA GOSPEL MISSION</vt:lpstr>
      <vt:lpstr>XHOSA GOSPEL MISSION</vt:lpstr>
      <vt:lpstr>XHOSA GOSPEL MISSION</vt:lpstr>
      <vt:lpstr>XHOSA GOSPEL MISSION</vt:lpstr>
      <vt:lpstr>XHOSA GOSPEL MISSION Ceremonial Opening of New Children’s Homes</vt:lpstr>
      <vt:lpstr>XHOSA GOSPEL MISSION</vt:lpstr>
      <vt:lpstr>XHOSA GOSPEL MISSION</vt:lpstr>
      <vt:lpstr>XHOSA GOSPEL MISSION</vt:lpstr>
      <vt:lpstr>XHOSA GOSPEL MISSION</vt:lpstr>
      <vt:lpstr>XHOSA GOSPEL MISSION ACTIVITIES</vt:lpstr>
      <vt:lpstr>XHOSA GOSPEL MISSION</vt:lpstr>
    </vt:vector>
  </TitlesOfParts>
  <Company>Outokumpu Oyj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BArvidson</dc:creator>
  <cp:lastModifiedBy>Bo Arvidson</cp:lastModifiedBy>
  <cp:revision>185</cp:revision>
  <dcterms:created xsi:type="dcterms:W3CDTF">2004-06-01T08:58:10Z</dcterms:created>
  <dcterms:modified xsi:type="dcterms:W3CDTF">2016-05-01T21:01:26Z</dcterms:modified>
</cp:coreProperties>
</file>